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9" r:id="rId3"/>
    <p:sldId id="260" r:id="rId4"/>
    <p:sldId id="261" r:id="rId5"/>
    <p:sldId id="262" r:id="rId6"/>
    <p:sldId id="263" r:id="rId7"/>
    <p:sldId id="271" r:id="rId8"/>
    <p:sldId id="264" r:id="rId9"/>
    <p:sldId id="265" r:id="rId10"/>
    <p:sldId id="266" r:id="rId11"/>
    <p:sldId id="267" r:id="rId12"/>
    <p:sldId id="268" r:id="rId13"/>
    <p:sldId id="269" r:id="rId14"/>
    <p:sldId id="27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1" d="100"/>
          <a:sy n="161" d="100"/>
        </p:scale>
        <p:origin x="2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1072F-6B5C-44DF-AAF2-8C62C0D1598A}"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87D96-85C9-42C2-A7A8-41D5E10476B7}" type="slidenum">
              <a:rPr lang="zh-CN" altLang="en-US" smtClean="0"/>
              <a:t>‹#›</a:t>
            </a:fld>
            <a:endParaRPr lang="zh-CN" altLang="en-US"/>
          </a:p>
        </p:txBody>
      </p:sp>
    </p:spTree>
    <p:extLst>
      <p:ext uri="{BB962C8B-B14F-4D97-AF65-F5344CB8AC3E}">
        <p14:creationId xmlns:p14="http://schemas.microsoft.com/office/powerpoint/2010/main" val="405123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998C2AC-65EF-4B04-BCF7-1C3C93D8EE8A}" type="datetime1">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79BF35-4BE7-4564-AA78-531DD6F2DC7F}" type="datetime1">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C80B8D-F024-4E6C-8323-F6E09BC5775B}" type="datetime1">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0ECD0C-78F8-4E7D-8F7C-86A44446B7DA}" type="datetime1">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0CD0307-2CF3-4EB2-8EAE-166F407C0E8B}" type="datetime1">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411B4D1-4527-4598-9B0F-5AAAC2CAD949}" type="datetime1">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94346B-1984-43CB-8E74-973A55BD1B7B}" type="datetime1">
              <a:rPr lang="zh-CN" altLang="en-US" smtClean="0"/>
              <a:t>2024/4/24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4A5EEA8-5CDD-4FEA-9A9E-D59B15F0E21C}" type="datetime1">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4A8EB9-D5E7-4FBC-B8C9-A52D27D09560}" type="datetime1">
              <a:rPr lang="zh-CN" altLang="en-US" smtClean="0"/>
              <a:t>2024/4/24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C84CA0-0911-4032-828C-3112A1559132}" type="datetime1">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915505-3AD9-4F76-BFF4-FC1EF7E6DA1C}" type="datetime1">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4EEC1-CBE1-44B3-9E7A-C239752FB45F}" type="datetime1">
              <a:rPr lang="zh-CN" altLang="en-US" smtClean="0"/>
              <a:t>2024/4/24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scholarcy.com/" TargetMode="External"/><Relationship Id="rId13" Type="http://schemas.openxmlformats.org/officeDocument/2006/relationships/hyperlink" Target="https://tool.yovisun.com/scihub/" TargetMode="External"/><Relationship Id="rId18" Type="http://schemas.openxmlformats.org/officeDocument/2006/relationships/hyperlink" Target="https://ccfddl.github.io/" TargetMode="External"/><Relationship Id="rId3" Type="http://schemas.openxmlformats.org/officeDocument/2006/relationships/hyperlink" Target="https://www.grammarly.com/" TargetMode="External"/><Relationship Id="rId21" Type="http://schemas.openxmlformats.org/officeDocument/2006/relationships/hyperlink" Target="https://chatdoc.com/" TargetMode="External"/><Relationship Id="rId7" Type="http://schemas.openxmlformats.org/officeDocument/2006/relationships/hyperlink" Target="https://quillbot.com/" TargetMode="External"/><Relationship Id="rId12" Type="http://schemas.openxmlformats.org/officeDocument/2006/relationships/hyperlink" Target="https://www.proofhub.com/" TargetMode="External"/><Relationship Id="rId17" Type="http://schemas.openxmlformats.org/officeDocument/2006/relationships/hyperlink" Target="https://aideadlin.es/" TargetMode="External"/><Relationship Id="rId2" Type="http://schemas.openxmlformats.org/officeDocument/2006/relationships/hyperlink" Target="https://www.paperdigest.org/" TargetMode="External"/><Relationship Id="rId16" Type="http://schemas.openxmlformats.org/officeDocument/2006/relationships/hyperlink" Target="https://www.mathcha.io/" TargetMode="External"/><Relationship Id="rId20" Type="http://schemas.openxmlformats.org/officeDocument/2006/relationships/hyperlink" Target="https://github.com/dair-ai/ml-visuals" TargetMode="External"/><Relationship Id="rId1" Type="http://schemas.openxmlformats.org/officeDocument/2006/relationships/slideLayout" Target="../slideLayouts/slideLayout1.xml"/><Relationship Id="rId6" Type="http://schemas.openxmlformats.org/officeDocument/2006/relationships/hyperlink" Target="https://scite.ai/" TargetMode="External"/><Relationship Id="rId11" Type="http://schemas.openxmlformats.org/officeDocument/2006/relationships/hyperlink" Target="https://consensus.app/" TargetMode="External"/><Relationship Id="rId5" Type="http://schemas.openxmlformats.org/officeDocument/2006/relationships/hyperlink" Target="https://typeset.io/" TargetMode="External"/><Relationship Id="rId15" Type="http://schemas.openxmlformats.org/officeDocument/2006/relationships/hyperlink" Target="https://www.latexlive.com/" TargetMode="External"/><Relationship Id="rId10" Type="http://schemas.openxmlformats.org/officeDocument/2006/relationships/hyperlink" Target="https://www.chatpdf.com/" TargetMode="External"/><Relationship Id="rId19" Type="http://schemas.openxmlformats.org/officeDocument/2006/relationships/hyperlink" Target="https://www.connectedpapers.com/" TargetMode="External"/><Relationship Id="rId4" Type="http://schemas.openxmlformats.org/officeDocument/2006/relationships/hyperlink" Target="https://wordvice.ai/" TargetMode="External"/><Relationship Id="rId9" Type="http://schemas.openxmlformats.org/officeDocument/2006/relationships/hyperlink" Target="https://www.researchrabbit.ai/" TargetMode="External"/><Relationship Id="rId14" Type="http://schemas.openxmlformats.org/officeDocument/2006/relationships/hyperlink" Target="https://www.overleaf.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abs/2402.07245" TargetMode="External"/><Relationship Id="rId13" Type="http://schemas.openxmlformats.org/officeDocument/2006/relationships/hyperlink" Target="https://arxiv.org/abs/2403.09338" TargetMode="External"/><Relationship Id="rId3" Type="http://schemas.openxmlformats.org/officeDocument/2006/relationships/hyperlink" Target="https://arxiv.org/abs/2401.09417" TargetMode="External"/><Relationship Id="rId7" Type="http://schemas.openxmlformats.org/officeDocument/2006/relationships/hyperlink" Target="https://arxiv.org/abs/2402.05079" TargetMode="External"/><Relationship Id="rId12" Type="http://schemas.openxmlformats.org/officeDocument/2006/relationships/hyperlink" Target="https://arxiv.org/abs/2403.20035" TargetMode="External"/><Relationship Id="rId2" Type="http://schemas.openxmlformats.org/officeDocument/2006/relationships/hyperlink" Target="https://github.com/isbrycee/T-Mamba" TargetMode="External"/><Relationship Id="rId1" Type="http://schemas.openxmlformats.org/officeDocument/2006/relationships/slideLayout" Target="../slideLayouts/slideLayout1.xml"/><Relationship Id="rId6" Type="http://schemas.openxmlformats.org/officeDocument/2006/relationships/hyperlink" Target="https://arxiv.org/abs/2402.02491" TargetMode="External"/><Relationship Id="rId11" Type="http://schemas.openxmlformats.org/officeDocument/2006/relationships/hyperlink" Target="https://arxiv.org/abs/2404.03611" TargetMode="External"/><Relationship Id="rId5" Type="http://schemas.openxmlformats.org/officeDocument/2006/relationships/hyperlink" Target="https://arxiv.org/abs/2403.05246" TargetMode="External"/><Relationship Id="rId10" Type="http://schemas.openxmlformats.org/officeDocument/2006/relationships/hyperlink" Target="https://arxiv.org/abs/2401.13934" TargetMode="External"/><Relationship Id="rId4" Type="http://schemas.openxmlformats.org/officeDocument/2006/relationships/hyperlink" Target="https://arxiv.org/abs/2403.09977" TargetMode="External"/><Relationship Id="rId9" Type="http://schemas.openxmlformats.org/officeDocument/2006/relationships/hyperlink" Target="https://arxiv.org/abs/2402.10887" TargetMode="External"/><Relationship Id="rId14" Type="http://schemas.openxmlformats.org/officeDocument/2006/relationships/hyperlink" Target="https://github.com/ziyangwang007/mamba-un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bZQun8Y4L2A" TargetMode="External"/><Relationship Id="rId13" Type="http://schemas.openxmlformats.org/officeDocument/2006/relationships/hyperlink" Target="https://www.cs.princeton.edu/courses/archive/fall22/cos597G/" TargetMode="External"/><Relationship Id="rId3" Type="http://schemas.openxmlformats.org/officeDocument/2006/relationships/hyperlink" Target="https://www.deeplearning.ai/courses/generative-ai-for-everyone/" TargetMode="External"/><Relationship Id="rId7" Type="http://schemas.openxmlformats.org/officeDocument/2006/relationships/hyperlink" Target="https://github.com/microsoft/generative-ai-for-beginners" TargetMode="External"/><Relationship Id="rId12" Type="http://schemas.openxmlformats.org/officeDocument/2006/relationships/hyperlink" Target="https://stanford-cs324.github.io/winter2022/" TargetMode="External"/><Relationship Id="rId2" Type="http://schemas.openxmlformats.org/officeDocument/2006/relationships/hyperlink" Target="https://web.stanford.edu/class/cs224n/" TargetMode="External"/><Relationship Id="rId1" Type="http://schemas.openxmlformats.org/officeDocument/2006/relationships/slideLayout" Target="../slideLayouts/slideLayout1.xml"/><Relationship Id="rId6" Type="http://schemas.openxmlformats.org/officeDocument/2006/relationships/hyperlink" Target="https://github.com/mlabonne/llm-course" TargetMode="External"/><Relationship Id="rId11" Type="http://schemas.openxmlformats.org/officeDocument/2006/relationships/hyperlink" Target="https://web.stanford.edu/class/cs25/" TargetMode="External"/><Relationship Id="rId5" Type="http://schemas.openxmlformats.org/officeDocument/2006/relationships/hyperlink" Target="https://acl2023-retrieval-lm.github.io/" TargetMode="External"/><Relationship Id="rId15" Type="http://schemas.openxmlformats.org/officeDocument/2006/relationships/hyperlink" Target="https://www.youtube.com/watch?v=yiY4nPOzJEg&amp;list=PLJV_el3uVTsOePyfmkfivYZ7Rqr2nMk3W" TargetMode="External"/><Relationship Id="rId10" Type="http://schemas.openxmlformats.org/officeDocument/2006/relationships/hyperlink" Target="https://www.bilibili.com/video/BV1UG411p7zv/?vd_source=c739db1ebdd361d47af5a0b8497417db" TargetMode="External"/><Relationship Id="rId4" Type="http://schemas.openxmlformats.org/officeDocument/2006/relationships/hyperlink" Target="https://learn.deeplearning.ai/" TargetMode="External"/><Relationship Id="rId9" Type="http://schemas.openxmlformats.org/officeDocument/2006/relationships/hyperlink" Target="https://huggingface.co/learn/nlp-course/chapter1/1" TargetMode="External"/><Relationship Id="rId14" Type="http://schemas.openxmlformats.org/officeDocument/2006/relationships/hyperlink" Target="https://self-supervised.cs.jhu.edu/sp2023/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aixindelele/ChatPaper" TargetMode="External"/><Relationship Id="rId1" Type="http://schemas.openxmlformats.org/officeDocument/2006/relationships/slideLayout" Target="../slideLayouts/slideLayout1.xml"/><Relationship Id="rId5" Type="http://schemas.openxmlformats.org/officeDocument/2006/relationships/hyperlink" Target="https://chatwithpaper.or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miner.cn/"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cademic.chatwithpaper.org/" TargetMode="External"/><Relationship Id="rId2" Type="http://schemas.openxmlformats.org/officeDocument/2006/relationships/hyperlink" Target="https://qingxu98-gpt-academic.hf.space/" TargetMode="Externa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binary-husky/gpt_academ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ongyi.aliyun.com/qianwen/"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hatglm.cn/"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mmersivetranslate.co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researchercosmos.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3AF4F0-E776-F859-C217-66FFB6DB1F9D}"/>
              </a:ext>
            </a:extLst>
          </p:cNvPr>
          <p:cNvSpPr txBox="1"/>
          <p:nvPr/>
        </p:nvSpPr>
        <p:spPr>
          <a:xfrm>
            <a:off x="1622524" y="737743"/>
            <a:ext cx="8946951"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latin typeface="Times New Roman" panose="02020603050405020304" charset="0"/>
                <a:ea typeface="+mn-lt"/>
                <a:cs typeface="Times New Roman" panose="02020603050405020304" charset="0"/>
              </a:rPr>
              <a:t>Utilizing the precision of different AI tools to perfectly assist you in your research work</a:t>
            </a:r>
          </a:p>
        </p:txBody>
      </p:sp>
      <p:sp>
        <p:nvSpPr>
          <p:cNvPr id="5" name="灯片编号占位符 4">
            <a:extLst>
              <a:ext uri="{FF2B5EF4-FFF2-40B4-BE49-F238E27FC236}">
                <a16:creationId xmlns:a16="http://schemas.microsoft.com/office/drawing/2014/main" id="{6C1E5150-ADA4-E3B9-B8A2-6E5668D791DE}"/>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pic>
        <p:nvPicPr>
          <p:cNvPr id="9" name="图片 8">
            <a:extLst>
              <a:ext uri="{FF2B5EF4-FFF2-40B4-BE49-F238E27FC236}">
                <a16:creationId xmlns:a16="http://schemas.microsoft.com/office/drawing/2014/main" id="{08F3DD5B-6590-A27B-871A-B8D3DB5FF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284" y="1766116"/>
            <a:ext cx="5619332" cy="4495465"/>
          </a:xfrm>
          <a:prstGeom prst="rect">
            <a:avLst/>
          </a:prstGeom>
        </p:spPr>
      </p:pic>
      <p:sp>
        <p:nvSpPr>
          <p:cNvPr id="2" name="文本框 1">
            <a:extLst>
              <a:ext uri="{FF2B5EF4-FFF2-40B4-BE49-F238E27FC236}">
                <a16:creationId xmlns:a16="http://schemas.microsoft.com/office/drawing/2014/main" id="{FB63334A-E14D-8B09-FCDD-1479D423E8D7}"/>
              </a:ext>
            </a:extLst>
          </p:cNvPr>
          <p:cNvSpPr txBox="1"/>
          <p:nvPr/>
        </p:nvSpPr>
        <p:spPr>
          <a:xfrm>
            <a:off x="3214920" y="6246524"/>
            <a:ext cx="5655948" cy="584775"/>
          </a:xfrm>
          <a:prstGeom prst="rect">
            <a:avLst/>
          </a:prstGeom>
          <a:noFill/>
        </p:spPr>
        <p:txBody>
          <a:bodyPr wrap="square" rtlCol="0">
            <a:spAutoFit/>
          </a:bodyPr>
          <a:lstStyle/>
          <a:p>
            <a:pPr algn="ctr"/>
            <a:r>
              <a:rPr lang="en-US" altLang="zh-CN" sz="1600" u="sng" dirty="0" err="1">
                <a:latin typeface="Times New Roman" panose="02020603050405020304" pitchFamily="18" charset="0"/>
                <a:cs typeface="Times New Roman" panose="02020603050405020304" pitchFamily="18" charset="0"/>
              </a:rPr>
              <a:t>Rongsheng</a:t>
            </a:r>
            <a:r>
              <a:rPr lang="en-US" altLang="zh-CN" sz="1600" u="sng" dirty="0">
                <a:latin typeface="Times New Roman" panose="02020603050405020304" pitchFamily="18" charset="0"/>
                <a:cs typeface="Times New Roman" panose="02020603050405020304" pitchFamily="18" charset="0"/>
              </a:rPr>
              <a:t> Wang  </a:t>
            </a:r>
          </a:p>
          <a:p>
            <a:pPr algn="ctr"/>
            <a:r>
              <a:rPr lang="en-US" altLang="zh-CN" sz="1600" u="sng" dirty="0">
                <a:latin typeface="Times New Roman" panose="02020603050405020304" pitchFamily="18" charset="0"/>
                <a:cs typeface="Times New Roman" panose="02020603050405020304" pitchFamily="18" charset="0"/>
              </a:rPr>
              <a:t>P2213046@mpu.edu.mo</a:t>
            </a:r>
            <a:endParaRPr lang="zh-CN" altLang="en-US"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404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More Tools</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4" name="文本框 3">
            <a:extLst>
              <a:ext uri="{FF2B5EF4-FFF2-40B4-BE49-F238E27FC236}">
                <a16:creationId xmlns:a16="http://schemas.microsoft.com/office/drawing/2014/main" id="{7ACB72C8-38D1-4E53-B964-45F653A28BE3}"/>
              </a:ext>
            </a:extLst>
          </p:cNvPr>
          <p:cNvSpPr txBox="1"/>
          <p:nvPr/>
        </p:nvSpPr>
        <p:spPr>
          <a:xfrm>
            <a:off x="348496" y="837007"/>
            <a:ext cx="11005304" cy="563231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Paper Digest: </a:t>
            </a:r>
            <a:r>
              <a:rPr lang="en-US" altLang="zh-CN" dirty="0">
                <a:latin typeface="Times New Roman" panose="02020603050405020304" pitchFamily="18" charset="0"/>
                <a:cs typeface="Times New Roman" panose="02020603050405020304" pitchFamily="18" charset="0"/>
                <a:hlinkClick r:id="rId2"/>
              </a:rPr>
              <a:t>https://www.paperdigest.org/</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Grammarly: </a:t>
            </a:r>
            <a:r>
              <a:rPr lang="en-US" altLang="zh-CN" dirty="0">
                <a:latin typeface="Times New Roman" panose="02020603050405020304" pitchFamily="18" charset="0"/>
                <a:cs typeface="Times New Roman" panose="02020603050405020304" pitchFamily="18" charset="0"/>
                <a:hlinkClick r:id="rId3"/>
              </a:rPr>
              <a:t>https://www.grammarly.com/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Wordvice</a:t>
            </a:r>
            <a:r>
              <a:rPr lang="en-US" altLang="zh-CN" dirty="0">
                <a:latin typeface="Times New Roman" panose="02020603050405020304" pitchFamily="18" charset="0"/>
                <a:cs typeface="Times New Roman" panose="02020603050405020304" pitchFamily="18" charset="0"/>
              </a:rPr>
              <a:t> AI: </a:t>
            </a:r>
            <a:r>
              <a:rPr lang="en-US" altLang="zh-CN" dirty="0">
                <a:latin typeface="Times New Roman" panose="02020603050405020304" pitchFamily="18" charset="0"/>
                <a:cs typeface="Times New Roman" panose="02020603050405020304" pitchFamily="18" charset="0"/>
                <a:hlinkClick r:id="rId4"/>
              </a:rPr>
              <a:t>https://wordvice.ai/</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SciSpace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5"/>
              </a:rPr>
              <a:t>https://typeset.io/</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Scite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https://scite.ai/</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QuillBot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7"/>
              </a:rPr>
              <a:t>https://quillbot.com/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ScholarCy</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8"/>
              </a:rPr>
              <a:t>https://www.scholarcy.com/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ResearchRabbit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9"/>
              </a:rPr>
              <a:t>https://www.researchrabbit.ai/</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ChatPDF</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0"/>
              </a:rPr>
              <a:t>https://www.chatpdf.com/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Consensus: </a:t>
            </a:r>
            <a:r>
              <a:rPr lang="en-US" altLang="zh-CN" dirty="0">
                <a:latin typeface="Times New Roman" panose="02020603050405020304" pitchFamily="18" charset="0"/>
                <a:cs typeface="Times New Roman" panose="02020603050405020304" pitchFamily="18" charset="0"/>
                <a:hlinkClick r:id="rId11"/>
              </a:rPr>
              <a:t>https://consensus.app/</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ProofHub</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2"/>
              </a:rPr>
              <a:t>https://www.proofhub.com/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SciHub</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3"/>
              </a:rPr>
              <a:t>https://tool.yovisun.com/scihub/</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Overleaf: </a:t>
            </a:r>
            <a:r>
              <a:rPr lang="en-US" altLang="zh-CN" dirty="0">
                <a:latin typeface="Times New Roman" panose="02020603050405020304" pitchFamily="18" charset="0"/>
                <a:cs typeface="Times New Roman" panose="02020603050405020304" pitchFamily="18" charset="0"/>
                <a:hlinkClick r:id="rId14"/>
              </a:rPr>
              <a:t>https://www.overleaf.com/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Latexlive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5"/>
              </a:rPr>
              <a:t>https://www.latexlive.com/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MathCha</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6"/>
              </a:rPr>
              <a:t>https://www.mathcha.io/</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AIDeadlines</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7"/>
              </a:rPr>
              <a:t>https://aideadlin.es/</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CCF-DDL: </a:t>
            </a:r>
            <a:r>
              <a:rPr lang="en-US" altLang="zh-CN" dirty="0">
                <a:latin typeface="Times New Roman" panose="02020603050405020304" pitchFamily="18" charset="0"/>
                <a:cs typeface="Times New Roman" panose="02020603050405020304" pitchFamily="18" charset="0"/>
                <a:hlinkClick r:id="rId18"/>
              </a:rPr>
              <a:t>https://ccfddl.github.io/</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Connected Papers: </a:t>
            </a:r>
            <a:r>
              <a:rPr lang="en-US" altLang="zh-CN" dirty="0">
                <a:latin typeface="Times New Roman" panose="02020603050405020304" pitchFamily="18" charset="0"/>
                <a:cs typeface="Times New Roman" panose="02020603050405020304" pitchFamily="18" charset="0"/>
                <a:hlinkClick r:id="rId19"/>
              </a:rPr>
              <a:t>https://www.connectedpapers.com/</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ML-Visuals: </a:t>
            </a:r>
            <a:r>
              <a:rPr lang="en-US" altLang="zh-CN" dirty="0">
                <a:latin typeface="Times New Roman" panose="02020603050405020304" pitchFamily="18" charset="0"/>
                <a:cs typeface="Times New Roman" panose="02020603050405020304" pitchFamily="18" charset="0"/>
                <a:hlinkClick r:id="rId20"/>
              </a:rPr>
              <a:t>https://github.com/dair-ai/ml-visuals</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ChatDoc</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1"/>
              </a:rPr>
              <a:t>https://chatdoc.com/</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36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3AF4F0-E776-F859-C217-66FFB6DB1F9D}"/>
              </a:ext>
            </a:extLst>
          </p:cNvPr>
          <p:cNvSpPr txBox="1"/>
          <p:nvPr/>
        </p:nvSpPr>
        <p:spPr>
          <a:xfrm>
            <a:off x="1622524" y="2819883"/>
            <a:ext cx="89469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latin typeface="Times New Roman" panose="02020603050405020304" charset="0"/>
                <a:ea typeface="+mn-lt"/>
                <a:cs typeface="Times New Roman" panose="02020603050405020304" charset="0"/>
              </a:rPr>
              <a:t>Apply Mamba to your work</a:t>
            </a:r>
          </a:p>
        </p:txBody>
      </p:sp>
      <p:sp>
        <p:nvSpPr>
          <p:cNvPr id="5" name="灯片编号占位符 4">
            <a:extLst>
              <a:ext uri="{FF2B5EF4-FFF2-40B4-BE49-F238E27FC236}">
                <a16:creationId xmlns:a16="http://schemas.microsoft.com/office/drawing/2014/main" id="{6C1E5150-ADA4-E3B9-B8A2-6E5668D791DE}"/>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Tree>
    <p:extLst>
      <p:ext uri="{BB962C8B-B14F-4D97-AF65-F5344CB8AC3E}">
        <p14:creationId xmlns:p14="http://schemas.microsoft.com/office/powerpoint/2010/main" val="328031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M</a:t>
            </a:r>
            <a:r>
              <a:rPr lang="en-US" altLang="zh-CN" sz="2400" dirty="0">
                <a:latin typeface="Times New Roman" panose="02020603050405020304" charset="0"/>
                <a:ea typeface="+mn-lt"/>
                <a:cs typeface="Times New Roman" panose="02020603050405020304" charset="0"/>
              </a:rPr>
              <a:t>amba</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4" name="文本框 3">
            <a:extLst>
              <a:ext uri="{FF2B5EF4-FFF2-40B4-BE49-F238E27FC236}">
                <a16:creationId xmlns:a16="http://schemas.microsoft.com/office/drawing/2014/main" id="{7ACB72C8-38D1-4E53-B964-45F653A28BE3}"/>
              </a:ext>
            </a:extLst>
          </p:cNvPr>
          <p:cNvSpPr txBox="1"/>
          <p:nvPr/>
        </p:nvSpPr>
        <p:spPr>
          <a:xfrm>
            <a:off x="348496" y="837007"/>
            <a:ext cx="11005304"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T-mamba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2"/>
              </a:rPr>
              <a:t>https://github.com/isbrycee/T-Mamba</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Vision Mamba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3"/>
              </a:rPr>
              <a:t>https://arxiv.org/abs/2401.09417</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EfficientVMamba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4"/>
              </a:rPr>
              <a:t>https://arxiv.org/abs/2403.09977</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LightM-UNet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5"/>
              </a:rPr>
              <a:t>https://arxiv.org/abs/2403.05246</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VM-</a:t>
            </a:r>
            <a:r>
              <a:rPr lang="en-US" altLang="zh-CN" dirty="0" err="1">
                <a:latin typeface="Times New Roman" panose="02020603050405020304" pitchFamily="18" charset="0"/>
                <a:cs typeface="Times New Roman" panose="02020603050405020304" pitchFamily="18" charset="0"/>
              </a:rPr>
              <a:t>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6"/>
              </a:rPr>
              <a:t>https://arxiv.org/abs/2402.02491</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Mamba-</a:t>
            </a:r>
            <a:r>
              <a:rPr lang="en-US" altLang="zh-CN" dirty="0" err="1">
                <a:latin typeface="Times New Roman" panose="02020603050405020304" pitchFamily="18" charset="0"/>
                <a:cs typeface="Times New Roman" panose="02020603050405020304" pitchFamily="18" charset="0"/>
              </a:rPr>
              <a:t>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7"/>
              </a:rPr>
              <a:t>https://arxiv.org/abs/2402.05079</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Semi-Mamba-</a:t>
            </a:r>
            <a:r>
              <a:rPr lang="en-US" altLang="zh-CN" dirty="0" err="1">
                <a:latin typeface="Times New Roman" panose="02020603050405020304" pitchFamily="18" charset="0"/>
                <a:cs typeface="Times New Roman" panose="02020603050405020304" pitchFamily="18" charset="0"/>
              </a:rPr>
              <a:t>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8"/>
              </a:rPr>
              <a:t>https://arxiv.org/abs/2402.07245</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Weak-Mamba-</a:t>
            </a:r>
            <a:r>
              <a:rPr lang="en-US" altLang="zh-CN" dirty="0" err="1">
                <a:latin typeface="Times New Roman" panose="02020603050405020304" pitchFamily="18" charset="0"/>
                <a:cs typeface="Times New Roman" panose="02020603050405020304" pitchFamily="18" charset="0"/>
              </a:rPr>
              <a:t>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9"/>
              </a:rPr>
              <a:t>https://arxiv.org/abs/2402.10887</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MambaMorph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10"/>
              </a:rPr>
              <a:t>https://arxiv.org/abs/2401.13934</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InsectMamba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11"/>
              </a:rPr>
              <a:t>https://arxiv.org/abs/2404.03611</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UltraLight</a:t>
            </a:r>
            <a:r>
              <a:rPr lang="en-US" altLang="zh-CN" dirty="0">
                <a:latin typeface="Times New Roman" panose="02020603050405020304" pitchFamily="18" charset="0"/>
                <a:cs typeface="Times New Roman" panose="02020603050405020304" pitchFamily="18" charset="0"/>
              </a:rPr>
              <a:t> VM-</a:t>
            </a:r>
            <a:r>
              <a:rPr lang="en-US" altLang="zh-CN" dirty="0" err="1">
                <a:latin typeface="Times New Roman" panose="02020603050405020304" pitchFamily="18" charset="0"/>
                <a:cs typeface="Times New Roman" panose="02020603050405020304" pitchFamily="18" charset="0"/>
              </a:rPr>
              <a:t>UNet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12"/>
              </a:rPr>
              <a:t>https://arxiv.org/abs/2403.20035</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LocalMamba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13"/>
              </a:rPr>
              <a:t>https://arxiv.org/abs/2403.09338</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mamba-</a:t>
            </a:r>
            <a:r>
              <a:rPr lang="en-US" altLang="zh-CN" dirty="0" err="1">
                <a:latin typeface="Times New Roman" panose="02020603050405020304" pitchFamily="18" charset="0"/>
                <a:cs typeface="Times New Roman" panose="02020603050405020304" pitchFamily="18" charset="0"/>
              </a:rPr>
              <a:t>unet</a:t>
            </a:r>
            <a:r>
              <a:rPr lang="en-US" altLang="zh-CN" dirty="0">
                <a:latin typeface="Times New Roman" panose="02020603050405020304" pitchFamily="18" charset="0"/>
                <a:cs typeface="Times New Roman" panose="02020603050405020304" pitchFamily="18" charset="0"/>
              </a:rPr>
              <a:t>(code)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14"/>
              </a:rPr>
              <a:t>https://github.com/ziyangwang007/mamba-unet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55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3AF4F0-E776-F859-C217-66FFB6DB1F9D}"/>
              </a:ext>
            </a:extLst>
          </p:cNvPr>
          <p:cNvSpPr txBox="1"/>
          <p:nvPr/>
        </p:nvSpPr>
        <p:spPr>
          <a:xfrm>
            <a:off x="1622524" y="2819883"/>
            <a:ext cx="89469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800" dirty="0">
                <a:latin typeface="Times New Roman" panose="02020603050405020304" charset="0"/>
                <a:ea typeface="+mn-lt"/>
                <a:cs typeface="Times New Roman" panose="02020603050405020304" charset="0"/>
              </a:rPr>
              <a:t>LLM is all you need</a:t>
            </a:r>
          </a:p>
        </p:txBody>
      </p:sp>
      <p:sp>
        <p:nvSpPr>
          <p:cNvPr id="5" name="灯片编号占位符 4">
            <a:extLst>
              <a:ext uri="{FF2B5EF4-FFF2-40B4-BE49-F238E27FC236}">
                <a16:creationId xmlns:a16="http://schemas.microsoft.com/office/drawing/2014/main" id="{6C1E5150-ADA4-E3B9-B8A2-6E5668D791DE}"/>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extLst>
      <p:ext uri="{BB962C8B-B14F-4D97-AF65-F5344CB8AC3E}">
        <p14:creationId xmlns:p14="http://schemas.microsoft.com/office/powerpoint/2010/main" val="19458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LLM</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4" name="文本框 3">
            <a:extLst>
              <a:ext uri="{FF2B5EF4-FFF2-40B4-BE49-F238E27FC236}">
                <a16:creationId xmlns:a16="http://schemas.microsoft.com/office/drawing/2014/main" id="{7ACB72C8-38D1-4E53-B964-45F653A28BE3}"/>
              </a:ext>
            </a:extLst>
          </p:cNvPr>
          <p:cNvSpPr txBox="1"/>
          <p:nvPr/>
        </p:nvSpPr>
        <p:spPr>
          <a:xfrm>
            <a:off x="348496" y="837007"/>
            <a:ext cx="11005304" cy="3970318"/>
          </a:xfrm>
          <a:prstGeom prst="rect">
            <a:avLst/>
          </a:prstGeom>
          <a:noFill/>
        </p:spPr>
        <p:txBody>
          <a:bodyPr wrap="square" rtlCol="0">
            <a:spAutoFit/>
          </a:bodyPr>
          <a:lstStyle/>
          <a:p>
            <a:r>
              <a:rPr lang="en-US" altLang="zh-CN" dirty="0"/>
              <a:t>[1] </a:t>
            </a:r>
            <a:r>
              <a:rPr lang="en-US" altLang="zh-CN" dirty="0">
                <a:latin typeface="Times New Roman" panose="02020603050405020304" pitchFamily="18" charset="0"/>
                <a:cs typeface="Times New Roman" panose="02020603050405020304" pitchFamily="18" charset="0"/>
                <a:hlinkClick r:id="rId2"/>
              </a:rPr>
              <a:t>Stanford CS224N: Natural Language Processing with Deep Learning</a:t>
            </a:r>
            <a:endParaRPr lang="en-US" altLang="zh-CN" dirty="0">
              <a:latin typeface="Times New Roman" panose="02020603050405020304" pitchFamily="18" charset="0"/>
              <a:cs typeface="Times New Roman" panose="02020603050405020304" pitchFamily="18" charset="0"/>
            </a:endParaRPr>
          </a:p>
          <a:p>
            <a:r>
              <a:rPr lang="en-US" altLang="zh-CN" i="0" dirty="0">
                <a:solidFill>
                  <a:srgbClr val="1F2328"/>
                </a:solidFill>
                <a:effectLst/>
                <a:highlight>
                  <a:srgbClr val="FFFFFF"/>
                </a:highlight>
                <a:latin typeface="Times New Roman" panose="02020603050405020304" pitchFamily="18" charset="0"/>
                <a:cs typeface="Times New Roman" panose="02020603050405020304" pitchFamily="18" charset="0"/>
              </a:rPr>
              <a:t>[2]</a:t>
            </a:r>
            <a:r>
              <a:rPr lang="en-US" altLang="zh-CN" i="0" dirty="0">
                <a:effectLst/>
                <a:latin typeface="Times New Roman" panose="02020603050405020304" pitchFamily="18" charset="0"/>
                <a:cs typeface="Times New Roman" panose="02020603050405020304" pitchFamily="18" charset="0"/>
              </a:rPr>
              <a:t> </a:t>
            </a:r>
            <a:r>
              <a:rPr lang="en-US" altLang="zh-CN" i="0" dirty="0">
                <a:effectLst/>
                <a:latin typeface="Times New Roman" panose="02020603050405020304" pitchFamily="18" charset="0"/>
                <a:cs typeface="Times New Roman" panose="02020603050405020304" pitchFamily="18" charset="0"/>
                <a:hlinkClick r:id="rId3"/>
              </a:rPr>
              <a:t>Andrew Ng: Generative AI for Everyone</a:t>
            </a:r>
            <a:endParaRPr lang="en-US" altLang="zh-CN" i="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a:t>
            </a:r>
            <a:r>
              <a:rPr lang="en-US" altLang="zh-CN" i="0" dirty="0">
                <a:effectLst/>
                <a:latin typeface="Times New Roman" panose="02020603050405020304" pitchFamily="18" charset="0"/>
                <a:cs typeface="Times New Roman" panose="02020603050405020304" pitchFamily="18" charset="0"/>
                <a:hlinkClick r:id="rId4"/>
              </a:rPr>
              <a:t>Andrew Ng: </a:t>
            </a:r>
            <a:r>
              <a:rPr lang="en-US" altLang="zh-CN" dirty="0">
                <a:latin typeface="Times New Roman" panose="02020603050405020304" pitchFamily="18" charset="0"/>
                <a:cs typeface="Times New Roman" panose="02020603050405020304" pitchFamily="18" charset="0"/>
                <a:hlinkClick r:id="rId4"/>
              </a:rPr>
              <a:t>LLM series of courses</a:t>
            </a:r>
            <a:endParaRPr lang="en-US" altLang="zh-CN" dirty="0">
              <a:latin typeface="Times New Roman" panose="02020603050405020304" pitchFamily="18" charset="0"/>
              <a:cs typeface="Times New Roman" panose="02020603050405020304" pitchFamily="18" charset="0"/>
            </a:endParaRPr>
          </a:p>
          <a:p>
            <a:r>
              <a:rPr lang="en-US" altLang="zh-CN" i="0" dirty="0">
                <a:effectLst/>
                <a:latin typeface="Times New Roman" panose="02020603050405020304" pitchFamily="18" charset="0"/>
                <a:cs typeface="Times New Roman" panose="02020603050405020304" pitchFamily="18" charset="0"/>
              </a:rPr>
              <a:t>[4] </a:t>
            </a:r>
            <a:r>
              <a:rPr lang="en-US" altLang="zh-CN" i="0" dirty="0">
                <a:effectLst/>
                <a:latin typeface="Times New Roman" panose="02020603050405020304" pitchFamily="18" charset="0"/>
                <a:cs typeface="Times New Roman" panose="02020603050405020304" pitchFamily="18" charset="0"/>
                <a:hlinkClick r:id="rId5"/>
              </a:rPr>
              <a:t>ACL 2023 Retrieval-based Language Models and Applications</a:t>
            </a:r>
            <a:endParaRPr lang="en-US" altLang="zh-CN" i="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en-US" altLang="zh-CN" dirty="0">
                <a:latin typeface="Times New Roman" panose="02020603050405020304" pitchFamily="18" charset="0"/>
                <a:cs typeface="Times New Roman" panose="02020603050405020304" pitchFamily="18" charset="0"/>
                <a:hlinkClick r:id="rId6"/>
              </a:rPr>
              <a:t>Large Language Model Course</a:t>
            </a:r>
            <a:endParaRPr lang="en-US" altLang="zh-CN" dirty="0">
              <a:latin typeface="Times New Roman" panose="02020603050405020304" pitchFamily="18" charset="0"/>
              <a:cs typeface="Times New Roman" panose="02020603050405020304" pitchFamily="18" charset="0"/>
            </a:endParaRPr>
          </a:p>
          <a:p>
            <a:r>
              <a:rPr lang="en-US" altLang="zh-CN" i="0" dirty="0">
                <a:effectLst/>
                <a:latin typeface="Times New Roman" panose="02020603050405020304" pitchFamily="18" charset="0"/>
                <a:cs typeface="Times New Roman" panose="02020603050405020304" pitchFamily="18" charset="0"/>
              </a:rPr>
              <a:t>[6] </a:t>
            </a:r>
            <a:r>
              <a:rPr lang="en-US" altLang="zh-CN" i="0" dirty="0">
                <a:effectLst/>
                <a:latin typeface="Times New Roman" panose="02020603050405020304" pitchFamily="18" charset="0"/>
                <a:cs typeface="Times New Roman" panose="02020603050405020304" pitchFamily="18" charset="0"/>
                <a:hlinkClick r:id="rId7"/>
              </a:rPr>
              <a:t>Microsoft : Generative AI for Beginners</a:t>
            </a:r>
            <a:endParaRPr lang="en-US" altLang="zh-CN" i="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[7] </a:t>
            </a:r>
            <a:r>
              <a:rPr lang="en-US" altLang="zh-CN" dirty="0">
                <a:latin typeface="Times New Roman" panose="02020603050405020304" pitchFamily="18" charset="0"/>
                <a:cs typeface="Times New Roman" panose="02020603050405020304" pitchFamily="18" charset="0"/>
                <a:hlinkClick r:id="rId8"/>
              </a:rPr>
              <a:t>Microsoft:</a:t>
            </a:r>
            <a:r>
              <a:rPr lang="zh-CN" altLang="en-US" dirty="0">
                <a:latin typeface="Times New Roman" panose="02020603050405020304" pitchFamily="18" charset="0"/>
                <a:cs typeface="Times New Roman" panose="02020603050405020304" pitchFamily="18" charset="0"/>
                <a:hlinkClick r:id="rId8"/>
              </a:rPr>
              <a:t> </a:t>
            </a:r>
            <a:r>
              <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hlinkClick r:id="rId8"/>
              </a:rPr>
              <a:t>State of GPT</a:t>
            </a:r>
            <a:endPar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endParaRPr>
          </a:p>
          <a:p>
            <a:r>
              <a:rPr lang="en-US" altLang="zh-CN" dirty="0">
                <a:solidFill>
                  <a:srgbClr val="0F0F0F"/>
                </a:solidFill>
                <a:highlight>
                  <a:srgbClr val="FFFFFF"/>
                </a:highlight>
                <a:latin typeface="Times New Roman" panose="02020603050405020304" pitchFamily="18" charset="0"/>
                <a:cs typeface="Times New Roman" panose="02020603050405020304" pitchFamily="18" charset="0"/>
              </a:rPr>
              <a:t>[8] </a:t>
            </a:r>
            <a:r>
              <a:rPr lang="en-US" altLang="zh-CN" dirty="0" err="1">
                <a:solidFill>
                  <a:srgbClr val="0F0F0F"/>
                </a:solidFill>
                <a:highlight>
                  <a:srgbClr val="FFFFFF"/>
                </a:highlight>
                <a:latin typeface="Times New Roman" panose="02020603050405020304" pitchFamily="18" charset="0"/>
                <a:cs typeface="Times New Roman" panose="02020603050405020304" pitchFamily="18" charset="0"/>
                <a:hlinkClick r:id="rId9"/>
              </a:rPr>
              <a:t>HuggingFace</a:t>
            </a:r>
            <a:r>
              <a:rPr lang="en-US" altLang="zh-CN" dirty="0">
                <a:solidFill>
                  <a:srgbClr val="0F0F0F"/>
                </a:solidFill>
                <a:highlight>
                  <a:srgbClr val="FFFFFF"/>
                </a:highlight>
                <a:latin typeface="Times New Roman" panose="02020603050405020304" pitchFamily="18" charset="0"/>
                <a:cs typeface="Times New Roman" panose="02020603050405020304" pitchFamily="18" charset="0"/>
                <a:hlinkClick r:id="rId9"/>
              </a:rPr>
              <a:t> NLP Course</a:t>
            </a:r>
            <a:endParaRPr lang="en-US" altLang="zh-CN" dirty="0">
              <a:solidFill>
                <a:srgbClr val="0F0F0F"/>
              </a:solidFill>
              <a:highlight>
                <a:srgbClr val="FFFFFF"/>
              </a:highlight>
              <a:latin typeface="Times New Roman" panose="02020603050405020304" pitchFamily="18" charset="0"/>
              <a:cs typeface="Times New Roman" panose="02020603050405020304" pitchFamily="18" charset="0"/>
            </a:endParaRPr>
          </a:p>
          <a:p>
            <a:r>
              <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rPr>
              <a:t>[9] </a:t>
            </a:r>
            <a:r>
              <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hlinkClick r:id="rId10"/>
              </a:rPr>
              <a:t>Tsinghua University NLP Course</a:t>
            </a:r>
            <a:endPar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endParaRPr>
          </a:p>
          <a:p>
            <a:r>
              <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rPr>
              <a:t>[10] </a:t>
            </a:r>
            <a:r>
              <a:rPr lang="en-US" altLang="zh-CN" i="0" dirty="0">
                <a:solidFill>
                  <a:srgbClr val="0F0F0F"/>
                </a:solidFill>
                <a:effectLst/>
                <a:highlight>
                  <a:srgbClr val="FFFFFF"/>
                </a:highlight>
                <a:latin typeface="Times New Roman" panose="02020603050405020304" pitchFamily="18" charset="0"/>
                <a:cs typeface="Times New Roman" panose="02020603050405020304" pitchFamily="18" charset="0"/>
                <a:hlinkClick r:id="rId11"/>
              </a:rPr>
              <a:t>Stanford </a:t>
            </a:r>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hlinkClick r:id="rId11"/>
              </a:rPr>
              <a:t>CS25: Transformers United V4</a:t>
            </a:r>
            <a:endPar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r>
              <a:rPr lang="en-US" altLang="zh-CN" dirty="0">
                <a:solidFill>
                  <a:srgbClr val="333333"/>
                </a:solidFill>
                <a:highlight>
                  <a:srgbClr val="FFFFFF"/>
                </a:highlight>
                <a:latin typeface="Times New Roman" panose="02020603050405020304" pitchFamily="18" charset="0"/>
                <a:cs typeface="Times New Roman" panose="02020603050405020304" pitchFamily="18" charset="0"/>
              </a:rPr>
              <a:t>[11] </a:t>
            </a:r>
            <a:r>
              <a:rPr lang="en-US" altLang="zh-CN" dirty="0">
                <a:solidFill>
                  <a:srgbClr val="333333"/>
                </a:solidFill>
                <a:highlight>
                  <a:srgbClr val="FFFFFF"/>
                </a:highlight>
                <a:latin typeface="Times New Roman" panose="02020603050405020304" pitchFamily="18" charset="0"/>
                <a:cs typeface="Times New Roman" panose="02020603050405020304" pitchFamily="18" charset="0"/>
                <a:hlinkClick r:id="rId12"/>
              </a:rPr>
              <a:t>Stanford CS324 - Large Language Models</a:t>
            </a:r>
            <a:endParaRPr lang="en-US" altLang="zh-CN" dirty="0">
              <a:solidFill>
                <a:srgbClr val="333333"/>
              </a:solidFill>
              <a:highlight>
                <a:srgbClr val="FFFFFF"/>
              </a:highlight>
              <a:latin typeface="Times New Roman" panose="02020603050405020304" pitchFamily="18" charset="0"/>
              <a:cs typeface="Times New Roman" panose="02020603050405020304" pitchFamily="18" charset="0"/>
            </a:endParaRPr>
          </a:p>
          <a:p>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rPr>
              <a:t>[12] </a:t>
            </a:r>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hlinkClick r:id="rId13"/>
              </a:rPr>
              <a:t>Princeton COS 597G Understanding Large Language Models</a:t>
            </a:r>
            <a:endPar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r>
              <a:rPr lang="en-US" altLang="zh-CN" dirty="0">
                <a:solidFill>
                  <a:srgbClr val="333333"/>
                </a:solidFill>
                <a:highlight>
                  <a:srgbClr val="FFFFFF"/>
                </a:highlight>
                <a:latin typeface="Times New Roman" panose="02020603050405020304" pitchFamily="18" charset="0"/>
                <a:cs typeface="Times New Roman" panose="02020603050405020304" pitchFamily="18" charset="0"/>
              </a:rPr>
              <a:t>[13] </a:t>
            </a:r>
            <a:r>
              <a:rPr lang="en-US" altLang="zh-CN" dirty="0">
                <a:solidFill>
                  <a:srgbClr val="333333"/>
                </a:solidFill>
                <a:highlight>
                  <a:srgbClr val="FFFFFF"/>
                </a:highlight>
                <a:latin typeface="Times New Roman" panose="02020603050405020304" pitchFamily="18" charset="0"/>
                <a:cs typeface="Times New Roman" panose="02020603050405020304" pitchFamily="18" charset="0"/>
                <a:hlinkClick r:id="rId14"/>
              </a:rPr>
              <a:t>Johns Hopkins University-CS 601.471/671 NLP: Self-supervised Models</a:t>
            </a:r>
            <a:endParaRPr lang="en-US" altLang="zh-CN" dirty="0">
              <a:solidFill>
                <a:srgbClr val="333333"/>
              </a:solidFill>
              <a:highlight>
                <a:srgbClr val="FFFFFF"/>
              </a:highlight>
              <a:latin typeface="Times New Roman" panose="02020603050405020304" pitchFamily="18" charset="0"/>
              <a:cs typeface="Times New Roman" panose="02020603050405020304" pitchFamily="18" charset="0"/>
            </a:endParaRPr>
          </a:p>
          <a:p>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rPr>
              <a:t>[14] </a:t>
            </a:r>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hlinkClick r:id="rId15"/>
              </a:rPr>
              <a:t>Li </a:t>
            </a:r>
            <a:r>
              <a:rPr lang="en-US" altLang="zh-CN" b="0" i="0" dirty="0" err="1">
                <a:solidFill>
                  <a:srgbClr val="333333"/>
                </a:solidFill>
                <a:effectLst/>
                <a:highlight>
                  <a:srgbClr val="FFFFFF"/>
                </a:highlight>
                <a:latin typeface="Times New Roman" panose="02020603050405020304" pitchFamily="18" charset="0"/>
                <a:cs typeface="Times New Roman" panose="02020603050405020304" pitchFamily="18" charset="0"/>
                <a:hlinkClick r:id="rId15"/>
              </a:rPr>
              <a:t>Hongyi</a:t>
            </a:r>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hlinkClick r:id="rId15"/>
              </a:rPr>
              <a:t> </a:t>
            </a:r>
            <a:r>
              <a:rPr lang="en-US" altLang="zh-CN" b="0" i="0" dirty="0" err="1">
                <a:solidFill>
                  <a:srgbClr val="333333"/>
                </a:solidFill>
                <a:effectLst/>
                <a:highlight>
                  <a:srgbClr val="FFFFFF"/>
                </a:highlight>
                <a:latin typeface="Times New Roman" panose="02020603050405020304" pitchFamily="18" charset="0"/>
                <a:cs typeface="Times New Roman" panose="02020603050405020304" pitchFamily="18" charset="0"/>
                <a:hlinkClick r:id="rId15"/>
              </a:rPr>
              <a:t>GenAI</a:t>
            </a:r>
            <a:r>
              <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hlinkClick r:id="rId15"/>
              </a:rPr>
              <a:t> Course</a:t>
            </a:r>
            <a:endParaRPr lang="en-US" altLang="zh-CN"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718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err="1">
                <a:latin typeface="Times New Roman" panose="02020603050405020304" charset="0"/>
                <a:ea typeface="+mn-lt"/>
                <a:cs typeface="Times New Roman" panose="02020603050405020304" charset="0"/>
              </a:rPr>
              <a:t>ChatPaper</a:t>
            </a:r>
            <a:endParaRPr sz="2400" dirty="0">
              <a:latin typeface="Times New Roman" panose="02020603050405020304" charset="0"/>
              <a:ea typeface="+mn-lt"/>
              <a:cs typeface="Times New Roman" panose="02020603050405020304" charset="0"/>
            </a:endParaRPr>
          </a:p>
        </p:txBody>
      </p:sp>
      <p:sp>
        <p:nvSpPr>
          <p:cNvPr id="6" name="文本框 5">
            <a:extLst>
              <a:ext uri="{FF2B5EF4-FFF2-40B4-BE49-F238E27FC236}">
                <a16:creationId xmlns:a16="http://schemas.microsoft.com/office/drawing/2014/main" id="{13227CA8-E02F-7887-D14F-51BAF37930A8}"/>
              </a:ext>
            </a:extLst>
          </p:cNvPr>
          <p:cNvSpPr txBox="1"/>
          <p:nvPr/>
        </p:nvSpPr>
        <p:spPr>
          <a:xfrm>
            <a:off x="140335" y="6536690"/>
            <a:ext cx="6179820" cy="275590"/>
          </a:xfrm>
          <a:prstGeom prst="rect">
            <a:avLst/>
          </a:prstGeom>
          <a:noFill/>
        </p:spPr>
        <p:txBody>
          <a:bodyPr wrap="square" rtlCol="0">
            <a:spAutoFit/>
          </a:bodyPr>
          <a:lstStyle/>
          <a:p>
            <a:r>
              <a:rPr lang="en-US" altLang="zh-CN" sz="1200" dirty="0">
                <a:solidFill>
                  <a:schemeClr val="bg1">
                    <a:lumMod val="65000"/>
                  </a:schemeClr>
                </a:solidFill>
                <a:latin typeface="Times New Roman" panose="02020603050405020304" charset="0"/>
                <a:cs typeface="Times New Roman" panose="02020603050405020304" charset="0"/>
              </a:rPr>
              <a:t>Reference: </a:t>
            </a:r>
            <a:r>
              <a:rPr lang="en-US" altLang="zh-CN" sz="1200" dirty="0">
                <a:solidFill>
                  <a:schemeClr val="bg1">
                    <a:lumMod val="65000"/>
                  </a:schemeClr>
                </a:solidFill>
                <a:latin typeface="Times New Roman" panose="02020603050405020304" charset="0"/>
                <a:cs typeface="Times New Roman" panose="02020603050405020304" charset="0"/>
                <a:hlinkClick r:id="rId2"/>
              </a:rPr>
              <a:t>https://github.com/kaixindelele/ChatPaper</a:t>
            </a:r>
            <a:endParaRPr lang="en-US" altLang="zh-CN" sz="1200" dirty="0">
              <a:solidFill>
                <a:schemeClr val="bg1">
                  <a:lumMod val="65000"/>
                </a:schemeClr>
              </a:solidFill>
              <a:latin typeface="Times New Roman" panose="02020603050405020304" charset="0"/>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pic>
        <p:nvPicPr>
          <p:cNvPr id="11" name="图片 10">
            <a:extLst>
              <a:ext uri="{FF2B5EF4-FFF2-40B4-BE49-F238E27FC236}">
                <a16:creationId xmlns:a16="http://schemas.microsoft.com/office/drawing/2014/main" id="{F16A8BDD-4841-EC06-AD56-4BC7800C1854}"/>
              </a:ext>
            </a:extLst>
          </p:cNvPr>
          <p:cNvPicPr>
            <a:picLocks noChangeAspect="1"/>
          </p:cNvPicPr>
          <p:nvPr/>
        </p:nvPicPr>
        <p:blipFill>
          <a:blip r:embed="rId3"/>
          <a:stretch>
            <a:fillRect/>
          </a:stretch>
        </p:blipFill>
        <p:spPr>
          <a:xfrm>
            <a:off x="3356162" y="1057590"/>
            <a:ext cx="8619089" cy="4638284"/>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67F816C0-E216-9AC4-DF8C-5DCC71C27543}"/>
              </a:ext>
            </a:extLst>
          </p:cNvPr>
          <p:cNvPicPr>
            <a:picLocks noChangeAspect="1"/>
          </p:cNvPicPr>
          <p:nvPr/>
        </p:nvPicPr>
        <p:blipFill>
          <a:blip r:embed="rId4"/>
          <a:stretch>
            <a:fillRect/>
          </a:stretch>
        </p:blipFill>
        <p:spPr>
          <a:xfrm>
            <a:off x="1927752" y="139167"/>
            <a:ext cx="3145694" cy="515894"/>
          </a:xfrm>
          <a:prstGeom prst="rect">
            <a:avLst/>
          </a:prstGeom>
        </p:spPr>
      </p:pic>
      <p:sp>
        <p:nvSpPr>
          <p:cNvPr id="14" name="文本框 13">
            <a:extLst>
              <a:ext uri="{FF2B5EF4-FFF2-40B4-BE49-F238E27FC236}">
                <a16:creationId xmlns:a16="http://schemas.microsoft.com/office/drawing/2014/main" id="{80A5FCA4-9978-5CF2-C74F-2A0A738A1368}"/>
              </a:ext>
            </a:extLst>
          </p:cNvPr>
          <p:cNvSpPr txBox="1"/>
          <p:nvPr/>
        </p:nvSpPr>
        <p:spPr>
          <a:xfrm>
            <a:off x="348496" y="1169678"/>
            <a:ext cx="2919747" cy="2308324"/>
          </a:xfrm>
          <a:prstGeom prst="rect">
            <a:avLst/>
          </a:prstGeom>
          <a:noFill/>
        </p:spPr>
        <p:txBody>
          <a:bodyPr wrap="square" rtlCol="0">
            <a:spAutoFit/>
          </a:bodyPr>
          <a:lstStyle/>
          <a:p>
            <a:r>
              <a:rPr lang="en-US" altLang="zh-CN" dirty="0"/>
              <a:t>Functions:</a:t>
            </a:r>
          </a:p>
          <a:p>
            <a:r>
              <a:rPr lang="en-US" altLang="zh-CN" dirty="0">
                <a:latin typeface="Times New Roman" panose="02020603050405020304" pitchFamily="18" charset="0"/>
                <a:cs typeface="Times New Roman" panose="02020603050405020304" pitchFamily="18" charset="0"/>
              </a:rPr>
              <a:t>Read to summarize your paper and retrieve the papers you need from the top conference.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5"/>
              </a:rPr>
              <a:t>https://chatwithpaper.org/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83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err="1">
                <a:latin typeface="Times New Roman" panose="02020603050405020304" charset="0"/>
                <a:ea typeface="+mn-lt"/>
                <a:cs typeface="Times New Roman" panose="02020603050405020304" charset="0"/>
              </a:rPr>
              <a:t>AMiner</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102627" cy="3693319"/>
          </a:xfrm>
          <a:prstGeom prst="rect">
            <a:avLst/>
          </a:prstGeom>
          <a:noFill/>
        </p:spPr>
        <p:txBody>
          <a:bodyPr wrap="square" rtlCol="0">
            <a:spAutoFit/>
          </a:bodyPr>
          <a:lstStyle/>
          <a:p>
            <a:r>
              <a:rPr lang="en-US" altLang="zh-CN" dirty="0"/>
              <a:t>Functions: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Retrieve related papers</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Summarize your paper and find related papers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Check out trends in related areas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Check out top conferences, journals and scholars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Tracking AI News</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2"/>
              </a:rPr>
              <a:t>https://www.aminer.cn/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98200F5-D03C-B59A-432A-2CFCA23B08D0}"/>
              </a:ext>
            </a:extLst>
          </p:cNvPr>
          <p:cNvPicPr>
            <a:picLocks noChangeAspect="1"/>
          </p:cNvPicPr>
          <p:nvPr/>
        </p:nvPicPr>
        <p:blipFill>
          <a:blip r:embed="rId3"/>
          <a:stretch>
            <a:fillRect/>
          </a:stretch>
        </p:blipFill>
        <p:spPr>
          <a:xfrm>
            <a:off x="3565377" y="1522563"/>
            <a:ext cx="8278127" cy="3743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78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GPT Academic</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297381" cy="4985980"/>
          </a:xfrm>
          <a:prstGeom prst="rect">
            <a:avLst/>
          </a:prstGeom>
          <a:noFill/>
        </p:spPr>
        <p:txBody>
          <a:bodyPr wrap="square" rtlCol="0">
            <a:spAutoFit/>
          </a:bodyPr>
          <a:lstStyle/>
          <a:p>
            <a:r>
              <a:rPr lang="en-US" altLang="zh-CN" dirty="0"/>
              <a:t>Functions:</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Translation of </a:t>
            </a:r>
            <a:r>
              <a:rPr lang="en-US" altLang="zh-CN" dirty="0" err="1">
                <a:solidFill>
                  <a:srgbClr val="FF0000"/>
                </a:solidFill>
                <a:latin typeface="Times New Roman" panose="02020603050405020304" pitchFamily="18" charset="0"/>
                <a:cs typeface="Times New Roman" panose="02020603050405020304" pitchFamily="18" charset="0"/>
              </a:rPr>
              <a:t>arXiv</a:t>
            </a:r>
            <a:r>
              <a:rPr lang="en-US" altLang="zh-CN" dirty="0">
                <a:solidFill>
                  <a:srgbClr val="FF0000"/>
                </a:solidFill>
                <a:latin typeface="Times New Roman" panose="02020603050405020304" pitchFamily="18" charset="0"/>
                <a:cs typeface="Times New Roman" panose="02020603050405020304" pitchFamily="18" charset="0"/>
              </a:rPr>
              <a:t> papers</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Translation of PDF papers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Translation from Chinese to English</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Latex paper polishing</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Code Explanation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Google Scholar search</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Chat with your file</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hlinkClick r:id="rId2"/>
              </a:rPr>
              <a:t>https://qingxu98-gpt-academic.hf.space/</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hlinkClick r:id="rId3"/>
              </a:rPr>
              <a:t>https://academic.chatwithpaper.org/</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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</a:t>
            </a:r>
          </a:p>
        </p:txBody>
      </p:sp>
      <p:sp>
        <p:nvSpPr>
          <p:cNvPr id="4" name="文本框 3">
            <a:extLst>
              <a:ext uri="{FF2B5EF4-FFF2-40B4-BE49-F238E27FC236}">
                <a16:creationId xmlns:a16="http://schemas.microsoft.com/office/drawing/2014/main" id="{44A12D1B-7666-E895-E4D8-F64D4DAD1687}"/>
              </a:ext>
            </a:extLst>
          </p:cNvPr>
          <p:cNvSpPr txBox="1"/>
          <p:nvPr/>
        </p:nvSpPr>
        <p:spPr>
          <a:xfrm>
            <a:off x="140335" y="6536690"/>
            <a:ext cx="6179820" cy="275590"/>
          </a:xfrm>
          <a:prstGeom prst="rect">
            <a:avLst/>
          </a:prstGeom>
          <a:noFill/>
        </p:spPr>
        <p:txBody>
          <a:bodyPr wrap="square" rtlCol="0">
            <a:spAutoFit/>
          </a:bodyPr>
          <a:lstStyle/>
          <a:p>
            <a:r>
              <a:rPr lang="en-US" altLang="zh-CN" sz="1200" dirty="0">
                <a:solidFill>
                  <a:schemeClr val="bg1">
                    <a:lumMod val="65000"/>
                  </a:schemeClr>
                </a:solidFill>
                <a:latin typeface="Times New Roman" panose="02020603050405020304" charset="0"/>
                <a:cs typeface="Times New Roman" panose="02020603050405020304" charset="0"/>
              </a:rPr>
              <a:t>Reference: </a:t>
            </a:r>
            <a:r>
              <a:rPr lang="en-US" altLang="zh-CN" sz="1200" dirty="0">
                <a:solidFill>
                  <a:schemeClr val="bg1">
                    <a:lumMod val="65000"/>
                  </a:schemeClr>
                </a:solidFill>
                <a:latin typeface="Times New Roman" panose="02020603050405020304" charset="0"/>
                <a:cs typeface="Times New Roman" panose="02020603050405020304" charset="0"/>
                <a:hlinkClick r:id="rId4"/>
              </a:rPr>
              <a:t>https://github.com/binary-husky/gpt_academic</a:t>
            </a:r>
            <a:endParaRPr lang="en-US" altLang="zh-CN" sz="1200" dirty="0">
              <a:solidFill>
                <a:schemeClr val="bg1">
                  <a:lumMod val="65000"/>
                </a:schemeClr>
              </a:solidFill>
              <a:latin typeface="Times New Roman" panose="02020603050405020304" charset="0"/>
              <a:cs typeface="Times New Roman" panose="02020603050405020304" charset="0"/>
            </a:endParaRPr>
          </a:p>
        </p:txBody>
      </p:sp>
      <p:pic>
        <p:nvPicPr>
          <p:cNvPr id="8" name="图片 7">
            <a:extLst>
              <a:ext uri="{FF2B5EF4-FFF2-40B4-BE49-F238E27FC236}">
                <a16:creationId xmlns:a16="http://schemas.microsoft.com/office/drawing/2014/main" id="{CD6AB527-3DCA-4FAA-657F-B5F1D01A0FCD}"/>
              </a:ext>
            </a:extLst>
          </p:cNvPr>
          <p:cNvPicPr>
            <a:picLocks noChangeAspect="1"/>
          </p:cNvPicPr>
          <p:nvPr/>
        </p:nvPicPr>
        <p:blipFill>
          <a:blip r:embed="rId5"/>
          <a:stretch>
            <a:fillRect/>
          </a:stretch>
        </p:blipFill>
        <p:spPr>
          <a:xfrm>
            <a:off x="2383749" y="148566"/>
            <a:ext cx="3200564" cy="463574"/>
          </a:xfrm>
          <a:prstGeom prst="rect">
            <a:avLst/>
          </a:prstGeom>
        </p:spPr>
      </p:pic>
      <p:pic>
        <p:nvPicPr>
          <p:cNvPr id="15" name="图片 14">
            <a:extLst>
              <a:ext uri="{FF2B5EF4-FFF2-40B4-BE49-F238E27FC236}">
                <a16:creationId xmlns:a16="http://schemas.microsoft.com/office/drawing/2014/main" id="{EE815796-ED38-E207-E259-AD22036405C8}"/>
              </a:ext>
            </a:extLst>
          </p:cNvPr>
          <p:cNvPicPr>
            <a:picLocks noChangeAspect="1"/>
          </p:cNvPicPr>
          <p:nvPr/>
        </p:nvPicPr>
        <p:blipFill>
          <a:blip r:embed="rId6"/>
          <a:stretch>
            <a:fillRect/>
          </a:stretch>
        </p:blipFill>
        <p:spPr>
          <a:xfrm>
            <a:off x="3849216" y="1239264"/>
            <a:ext cx="8105430" cy="4522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212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err="1">
                <a:latin typeface="Times New Roman" panose="02020603050405020304" charset="0"/>
                <a:ea typeface="+mn-lt"/>
                <a:cs typeface="Times New Roman" panose="02020603050405020304" charset="0"/>
              </a:rPr>
              <a:t>Qwen</a:t>
            </a:r>
            <a:r>
              <a:rPr lang="en-US" sz="2400" dirty="0">
                <a:latin typeface="Times New Roman" panose="02020603050405020304" charset="0"/>
                <a:ea typeface="+mn-lt"/>
                <a:cs typeface="Times New Roman" panose="02020603050405020304" charset="0"/>
              </a:rPr>
              <a:t> (Webpage)</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895258" cy="2585323"/>
          </a:xfrm>
          <a:prstGeom prst="rect">
            <a:avLst/>
          </a:prstGeom>
          <a:noFill/>
        </p:spPr>
        <p:txBody>
          <a:bodyPr wrap="square" rtlCol="0">
            <a:spAutoFit/>
          </a:bodyPr>
          <a:lstStyle/>
          <a:p>
            <a:r>
              <a:rPr lang="en-US" altLang="zh-CN" dirty="0"/>
              <a:t>Functions: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Translation from Chinese to English</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Translation from English to Chinese</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Chat with your file</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Fixed code and Latex errors</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Parsing images or tables</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2"/>
              </a:rPr>
              <a:t>https://tongyi.aliyun.com/qianwen/</a:t>
            </a:r>
            <a:endParaRPr lang="en-US"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4892275-8D18-84E0-8A97-AF244539C909}"/>
              </a:ext>
            </a:extLst>
          </p:cNvPr>
          <p:cNvPicPr>
            <a:picLocks noChangeAspect="1"/>
          </p:cNvPicPr>
          <p:nvPr/>
        </p:nvPicPr>
        <p:blipFill>
          <a:blip r:embed="rId3"/>
          <a:stretch>
            <a:fillRect/>
          </a:stretch>
        </p:blipFill>
        <p:spPr>
          <a:xfrm>
            <a:off x="4427486" y="738945"/>
            <a:ext cx="7416018" cy="55571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280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GLM-4 (Webpage)</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895258" cy="2862322"/>
          </a:xfrm>
          <a:prstGeom prst="rect">
            <a:avLst/>
          </a:prstGeom>
          <a:noFill/>
        </p:spPr>
        <p:txBody>
          <a:bodyPr wrap="square" rtlCol="0">
            <a:spAutoFit/>
          </a:bodyPr>
          <a:lstStyle/>
          <a:p>
            <a:r>
              <a:rPr lang="en-US" altLang="zh-CN" dirty="0"/>
              <a:t>Functions: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Translation from Chinese to English</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Translation from English to Chinese</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Chat with your file</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Fixed code and Latex errors</a:t>
            </a:r>
          </a:p>
          <a:p>
            <a:pPr marL="285750" indent="-285750">
              <a:buFont typeface="Arial" panose="020B0604020202020204" pitchFamily="34" charset="0"/>
              <a:buChar char="•"/>
            </a:pPr>
            <a:r>
              <a:rPr lang="en-US" altLang="zh-CN" dirty="0">
                <a:solidFill>
                  <a:srgbClr val="FF0000"/>
                </a:solidFill>
                <a:latin typeface="Times New Roman" panose="02020603050405020304" pitchFamily="18" charset="0"/>
                <a:cs typeface="Times New Roman" panose="02020603050405020304" pitchFamily="18" charset="0"/>
              </a:rPr>
              <a:t>Upload your data and run the code interpreter</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2"/>
              </a:rPr>
              <a:t>https://chatglm.cn/</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BED57B1-EE93-CA0A-658E-3C4EBF109017}"/>
              </a:ext>
            </a:extLst>
          </p:cNvPr>
          <p:cNvPicPr>
            <a:picLocks noChangeAspect="1"/>
          </p:cNvPicPr>
          <p:nvPr/>
        </p:nvPicPr>
        <p:blipFill>
          <a:blip r:embed="rId3"/>
          <a:stretch>
            <a:fillRect/>
          </a:stretch>
        </p:blipFill>
        <p:spPr>
          <a:xfrm>
            <a:off x="5158154" y="513117"/>
            <a:ext cx="6328952" cy="55410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942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C</a:t>
            </a:r>
            <a:r>
              <a:rPr lang="en-US" altLang="zh-CN" sz="2400" dirty="0">
                <a:latin typeface="Times New Roman" panose="02020603050405020304" charset="0"/>
                <a:ea typeface="+mn-lt"/>
                <a:cs typeface="Times New Roman" panose="02020603050405020304" charset="0"/>
              </a:rPr>
              <a:t>hinese </a:t>
            </a:r>
            <a:r>
              <a:rPr lang="en-US" sz="2400" dirty="0">
                <a:latin typeface="Times New Roman" panose="02020603050405020304" charset="0"/>
                <a:ea typeface="+mn-lt"/>
                <a:cs typeface="Times New Roman" panose="02020603050405020304" charset="0"/>
              </a:rPr>
              <a:t>LLM</a:t>
            </a:r>
            <a:r>
              <a:rPr lang="en-US" altLang="zh-CN" sz="2400" dirty="0">
                <a:latin typeface="Times New Roman" panose="02020603050405020304" charset="0"/>
                <a:ea typeface="+mn-lt"/>
                <a:cs typeface="Times New Roman" panose="02020603050405020304" charset="0"/>
              </a:rPr>
              <a:t>s</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pic>
        <p:nvPicPr>
          <p:cNvPr id="6" name="图片 5">
            <a:extLst>
              <a:ext uri="{FF2B5EF4-FFF2-40B4-BE49-F238E27FC236}">
                <a16:creationId xmlns:a16="http://schemas.microsoft.com/office/drawing/2014/main" id="{9B1A0DBD-E847-4CB8-2B5E-E35B4CEEF48C}"/>
              </a:ext>
            </a:extLst>
          </p:cNvPr>
          <p:cNvPicPr>
            <a:picLocks noChangeAspect="1"/>
          </p:cNvPicPr>
          <p:nvPr/>
        </p:nvPicPr>
        <p:blipFill>
          <a:blip r:embed="rId2"/>
          <a:stretch>
            <a:fillRect/>
          </a:stretch>
        </p:blipFill>
        <p:spPr>
          <a:xfrm>
            <a:off x="316675" y="951914"/>
            <a:ext cx="11265863" cy="5345967"/>
          </a:xfrm>
          <a:prstGeom prst="rect">
            <a:avLst/>
          </a:prstGeom>
        </p:spPr>
      </p:pic>
    </p:spTree>
    <p:extLst>
      <p:ext uri="{BB962C8B-B14F-4D97-AF65-F5344CB8AC3E}">
        <p14:creationId xmlns:p14="http://schemas.microsoft.com/office/powerpoint/2010/main" val="140004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Immersive Translate</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895258" cy="3693319"/>
          </a:xfrm>
          <a:prstGeom prst="rect">
            <a:avLst/>
          </a:prstGeom>
          <a:noFill/>
        </p:spPr>
        <p:txBody>
          <a:bodyPr wrap="square" rtlCol="0">
            <a:spAutoFit/>
          </a:bodyPr>
          <a:lstStyle/>
          <a:p>
            <a:r>
              <a:rPr lang="en-US" altLang="zh-CN" dirty="0"/>
              <a:t>Functions:</a:t>
            </a:r>
          </a:p>
          <a:p>
            <a:r>
              <a:rPr lang="en-US" altLang="zh-CN" dirty="0">
                <a:latin typeface="Times New Roman" panose="02020603050405020304" pitchFamily="18" charset="0"/>
                <a:cs typeface="Times New Roman" panose="02020603050405020304" pitchFamily="18" charset="0"/>
              </a:rPr>
              <a:t>You can use it entirely for free to translate foreign language website, translate PDF document, translate EPUB </a:t>
            </a:r>
            <a:r>
              <a:rPr lang="en-US" altLang="zh-CN" dirty="0" err="1">
                <a:latin typeface="Times New Roman" panose="02020603050405020304" pitchFamily="18" charset="0"/>
                <a:cs typeface="Times New Roman" panose="02020603050405020304" pitchFamily="18" charset="0"/>
              </a:rPr>
              <a:t>ebook</a:t>
            </a:r>
            <a:r>
              <a:rPr lang="en-US" altLang="zh-CN" dirty="0">
                <a:latin typeface="Times New Roman" panose="02020603050405020304" pitchFamily="18" charset="0"/>
                <a:cs typeface="Times New Roman" panose="02020603050405020304" pitchFamily="18" charset="0"/>
              </a:rPr>
              <a:t>, generate bilingual subtitles for video. Moreover, you have the freedom to select from artificial intelligence engines such as OpenAI (ChatGPT), </a:t>
            </a:r>
            <a:r>
              <a:rPr lang="en-US" altLang="zh-CN" dirty="0" err="1">
                <a:latin typeface="Times New Roman" panose="02020603050405020304" pitchFamily="18" charset="0"/>
                <a:cs typeface="Times New Roman" panose="02020603050405020304" pitchFamily="18" charset="0"/>
              </a:rPr>
              <a:t>DeepL</a:t>
            </a:r>
            <a:r>
              <a:rPr lang="en-US" altLang="zh-CN" dirty="0">
                <a:latin typeface="Times New Roman" panose="02020603050405020304" pitchFamily="18" charset="0"/>
                <a:cs typeface="Times New Roman" panose="02020603050405020304" pitchFamily="18" charset="0"/>
              </a:rPr>
              <a:t>, Gemini, for translating the aforementioned content.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2"/>
              </a:rPr>
              <a:t>https://immersivetranslate.com/</a:t>
            </a:r>
            <a:endParaRPr lang="en-US" altLang="zh-CN"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D3E7586-35B8-237D-6875-0DE27ED92660}"/>
              </a:ext>
            </a:extLst>
          </p:cNvPr>
          <p:cNvPicPr>
            <a:picLocks noChangeAspect="1"/>
          </p:cNvPicPr>
          <p:nvPr/>
        </p:nvPicPr>
        <p:blipFill>
          <a:blip r:embed="rId3"/>
          <a:stretch>
            <a:fillRect/>
          </a:stretch>
        </p:blipFill>
        <p:spPr>
          <a:xfrm>
            <a:off x="4526295" y="1505071"/>
            <a:ext cx="7149547" cy="3470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23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05C3882-3D8A-FA41-58DF-0814B3CC09F9}"/>
              </a:ext>
            </a:extLst>
          </p:cNvPr>
          <p:cNvSpPr/>
          <p:nvPr/>
        </p:nvSpPr>
        <p:spPr>
          <a:xfrm>
            <a:off x="140247" y="120798"/>
            <a:ext cx="208249" cy="52535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DEB1C8-A68C-FD36-ECB7-92C6627DD21D}"/>
              </a:ext>
            </a:extLst>
          </p:cNvPr>
          <p:cNvSpPr txBox="1"/>
          <p:nvPr/>
        </p:nvSpPr>
        <p:spPr>
          <a:xfrm>
            <a:off x="350520" y="151765"/>
            <a:ext cx="652780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Times New Roman" panose="02020603050405020304" charset="0"/>
                <a:ea typeface="+mn-lt"/>
                <a:cs typeface="Times New Roman" panose="02020603050405020304" charset="0"/>
              </a:rPr>
              <a:t>Catalyst Plus</a:t>
            </a:r>
            <a:endParaRPr sz="2400" dirty="0">
              <a:latin typeface="Times New Roman" panose="02020603050405020304" charset="0"/>
              <a:ea typeface="+mn-lt"/>
              <a:cs typeface="Times New Roman" panose="02020603050405020304" charset="0"/>
            </a:endParaRPr>
          </a:p>
        </p:txBody>
      </p:sp>
      <p:sp>
        <p:nvSpPr>
          <p:cNvPr id="9" name="灯片编号占位符 8">
            <a:extLst>
              <a:ext uri="{FF2B5EF4-FFF2-40B4-BE49-F238E27FC236}">
                <a16:creationId xmlns:a16="http://schemas.microsoft.com/office/drawing/2014/main" id="{6A3012C4-A112-4911-DAF8-76A9BC21CA2B}"/>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14" name="文本框 13">
            <a:extLst>
              <a:ext uri="{FF2B5EF4-FFF2-40B4-BE49-F238E27FC236}">
                <a16:creationId xmlns:a16="http://schemas.microsoft.com/office/drawing/2014/main" id="{80A5FCA4-9978-5CF2-C74F-2A0A738A1368}"/>
              </a:ext>
            </a:extLst>
          </p:cNvPr>
          <p:cNvSpPr txBox="1"/>
          <p:nvPr/>
        </p:nvSpPr>
        <p:spPr>
          <a:xfrm>
            <a:off x="348496" y="1393854"/>
            <a:ext cx="3895258" cy="2862322"/>
          </a:xfrm>
          <a:prstGeom prst="rect">
            <a:avLst/>
          </a:prstGeom>
          <a:noFill/>
        </p:spPr>
        <p:txBody>
          <a:bodyPr wrap="square" rtlCol="0">
            <a:spAutoFit/>
          </a:bodyPr>
          <a:lstStyle/>
          <a:p>
            <a:r>
              <a:rPr lang="en-US" altLang="zh-CN" dirty="0"/>
              <a:t>Functions:</a:t>
            </a:r>
          </a:p>
          <a:p>
            <a:r>
              <a:rPr lang="en-US" altLang="zh-CN" dirty="0">
                <a:latin typeface="Times New Roman" panose="02020603050405020304" pitchFamily="18" charset="0"/>
                <a:cs typeface="Times New Roman" panose="02020603050405020304" pitchFamily="18" charset="0"/>
              </a:rPr>
              <a:t>Catalyst Plus integrates the latest research results from all over the world and breaks the technology blockade. It supports research tracking, paper management, paper searching, paper reading, research assistant and more.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Usage:</a:t>
            </a:r>
          </a:p>
          <a:p>
            <a:r>
              <a:rPr lang="en-US" altLang="zh-CN" dirty="0">
                <a:latin typeface="Times New Roman" panose="02020603050405020304" pitchFamily="18" charset="0"/>
                <a:cs typeface="Times New Roman" panose="02020603050405020304" pitchFamily="18" charset="0"/>
                <a:hlinkClick r:id="rId2"/>
              </a:rPr>
              <a:t>https://www.researchercosmos.com/</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602298A-7058-A5ED-BAD8-C8805840C5F5}"/>
              </a:ext>
            </a:extLst>
          </p:cNvPr>
          <p:cNvPicPr>
            <a:picLocks noChangeAspect="1"/>
          </p:cNvPicPr>
          <p:nvPr/>
        </p:nvPicPr>
        <p:blipFill>
          <a:blip r:embed="rId3"/>
          <a:stretch>
            <a:fillRect/>
          </a:stretch>
        </p:blipFill>
        <p:spPr>
          <a:xfrm>
            <a:off x="4364182" y="1590758"/>
            <a:ext cx="7479322" cy="3590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7828451"/>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858</Words>
  <Application>Microsoft Office PowerPoint</Application>
  <PresentationFormat>宽屏</PresentationFormat>
  <Paragraphs>135</Paragraphs>
  <Slides>14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王荣胜</dc:creator>
  <cp:lastModifiedBy>荣胜 王</cp:lastModifiedBy>
  <cp:revision>164</cp:revision>
  <dcterms:created xsi:type="dcterms:W3CDTF">2023-08-09T12:44:55Z</dcterms:created>
  <dcterms:modified xsi:type="dcterms:W3CDTF">2024-04-24T03:45:00Z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